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3300"/>
    <a:srgbClr val="663300"/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TP-COAST</a:t>
            </a:r>
            <a:endParaRPr lang="en-US" sz="9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Poem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T:  THEME</a:t>
            </a:r>
            <a:endParaRPr lang="en-US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15792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cap="none" dirty="0" smtClean="0">
                <a:solidFill>
                  <a:srgbClr val="663300"/>
                </a:solidFill>
              </a:rPr>
              <a:t>What is the meaning of the poem—the comment on human existence?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4790" y="3416968"/>
            <a:ext cx="4190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rgbClr val="C00000"/>
                </a:solidFill>
              </a:rPr>
              <a:t>   universal</a:t>
            </a:r>
            <a:endParaRPr lang="en-US" sz="3400" dirty="0">
              <a:solidFill>
                <a:srgbClr val="C00000"/>
              </a:solidFill>
            </a:endParaRPr>
          </a:p>
          <a:p>
            <a:pPr lvl="2" indent="-4572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rgbClr val="C00000"/>
                </a:solidFill>
              </a:rPr>
              <a:t>theological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5443" y="3416968"/>
            <a:ext cx="4190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rgbClr val="C00000"/>
                </a:solidFill>
              </a:rPr>
              <a:t>   psychological</a:t>
            </a:r>
            <a:endParaRPr lang="en-US" sz="3400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rgbClr val="C00000"/>
                </a:solidFill>
              </a:rPr>
              <a:t>   social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76200">
              <a:bevelT w="63500" h="63500"/>
            </a:sp3d>
          </a:bodyPr>
          <a:lstStyle/>
          <a:p>
            <a:pPr algn="r"/>
            <a:r>
              <a:rPr lang="en-US" sz="7200" b="1" dirty="0" smtClean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  <a:latin typeface="Rusticana LT Std Roman" panose="00000500000000000000" pitchFamily="50" charset="0"/>
              </a:rPr>
              <a:t>EHCOES ?</a:t>
            </a:r>
            <a:endParaRPr lang="en-US" sz="7200" b="1" dirty="0">
              <a:solidFill>
                <a:srgbClr val="006600"/>
              </a:solidFill>
              <a:effectLst>
                <a:reflection blurRad="6350" stA="55000" endA="300" endPos="45500" dir="5400000" sy="-100000" algn="bl" rotWithShape="0"/>
              </a:effectLst>
              <a:latin typeface="Rusticana LT Std Roman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4600" cap="none" dirty="0">
                <a:solidFill>
                  <a:schemeClr val="accent5">
                    <a:lumMod val="50000"/>
                  </a:schemeClr>
                </a:solidFill>
                <a:latin typeface="Rusticana LT Std Roman" panose="00000500000000000000" pitchFamily="50" charset="0"/>
              </a:rPr>
              <a:t> </a:t>
            </a:r>
            <a:r>
              <a:rPr lang="en-US" sz="4600" cap="none" dirty="0" smtClean="0">
                <a:solidFill>
                  <a:srgbClr val="006600"/>
                </a:solidFill>
                <a:latin typeface="Rusticana LT Std Roman" panose="00000500000000000000" pitchFamily="50" charset="0"/>
              </a:rPr>
              <a:t>Bible </a:t>
            </a:r>
            <a:endParaRPr lang="en-US" sz="4600" cap="none" dirty="0">
              <a:solidFill>
                <a:srgbClr val="006600"/>
              </a:solidFill>
              <a:latin typeface="Rusticana LT Std Roman" panose="00000500000000000000" pitchFamily="50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4600" cap="none" dirty="0" smtClean="0">
                <a:solidFill>
                  <a:srgbClr val="006600"/>
                </a:solidFill>
                <a:latin typeface="Rusticana LT Std Roman" panose="00000500000000000000" pitchFamily="50" charset="0"/>
              </a:rPr>
              <a:t> myth</a:t>
            </a:r>
            <a:endParaRPr lang="en-US" sz="4600" cap="none" dirty="0">
              <a:solidFill>
                <a:srgbClr val="006600"/>
              </a:solidFill>
              <a:latin typeface="Rusticana LT Std Roman" panose="00000500000000000000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82652" y="2063396"/>
            <a:ext cx="5743073" cy="331118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4600" cap="none" dirty="0" smtClean="0">
                <a:solidFill>
                  <a:srgbClr val="006600"/>
                </a:solidFill>
                <a:latin typeface="Rusticana LT Std Roman" panose="00000500000000000000" pitchFamily="50" charset="0"/>
              </a:rPr>
              <a:t> Literature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4600" cap="none" dirty="0">
                <a:solidFill>
                  <a:srgbClr val="006600"/>
                </a:solidFill>
                <a:latin typeface="Rusticana LT Std Roman" panose="00000500000000000000" pitchFamily="50" charset="0"/>
              </a:rPr>
              <a:t> </a:t>
            </a:r>
            <a:r>
              <a:rPr lang="en-US" sz="4600" cap="none" dirty="0" smtClean="0">
                <a:solidFill>
                  <a:srgbClr val="006600"/>
                </a:solidFill>
                <a:latin typeface="Rusticana LT Std Roman" panose="00000500000000000000" pitchFamily="50" charset="0"/>
              </a:rPr>
              <a:t>HISTORY</a:t>
            </a:r>
            <a:endParaRPr lang="en-US" sz="4600" cap="none" dirty="0">
              <a:solidFill>
                <a:srgbClr val="006600"/>
              </a:solidFill>
              <a:latin typeface="Rusticana LT Std Roma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600" cap="small" dirty="0" smtClean="0"/>
              <a:t>Abilene ISD  </a:t>
            </a:r>
            <a:r>
              <a:rPr lang="en-US" sz="2800" cap="small" dirty="0" smtClean="0"/>
              <a:t>♦   Skip Nicholson</a:t>
            </a:r>
            <a:endParaRPr lang="en-US" sz="2600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T:  TITLE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2686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rgbClr val="B80E0F"/>
                </a:solidFill>
              </a:rPr>
              <a:t>An integral part </a:t>
            </a:r>
            <a:r>
              <a:rPr lang="en-US" sz="3600" cap="none" dirty="0">
                <a:solidFill>
                  <a:srgbClr val="B80E0F"/>
                </a:solidFill>
              </a:rPr>
              <a:t>of the </a:t>
            </a:r>
            <a:r>
              <a:rPr lang="en-US" sz="3600" cap="none" dirty="0" smtClean="0">
                <a:solidFill>
                  <a:srgbClr val="B80E0F"/>
                </a:solidFill>
              </a:rPr>
              <a:t>poem</a:t>
            </a:r>
          </a:p>
          <a:p>
            <a:pPr marL="0" indent="0">
              <a:buNone/>
            </a:pPr>
            <a:r>
              <a:rPr lang="en-US" sz="3600" cap="none" dirty="0">
                <a:solidFill>
                  <a:srgbClr val="B80E0F"/>
                </a:solidFill>
              </a:rPr>
              <a:t>C</a:t>
            </a:r>
            <a:r>
              <a:rPr lang="en-US" sz="3600" cap="none" dirty="0" smtClean="0">
                <a:solidFill>
                  <a:srgbClr val="B80E0F"/>
                </a:solidFill>
              </a:rPr>
              <a:t>onsider every word  (and any </a:t>
            </a:r>
            <a:r>
              <a:rPr lang="en-US" sz="3600" cap="none" dirty="0">
                <a:solidFill>
                  <a:srgbClr val="B80E0F"/>
                </a:solidFill>
              </a:rPr>
              <a:t>multiple </a:t>
            </a:r>
            <a:r>
              <a:rPr lang="en-US" sz="3600" cap="none" dirty="0" smtClean="0">
                <a:solidFill>
                  <a:srgbClr val="B80E0F"/>
                </a:solidFill>
              </a:rPr>
              <a:t>meanings)</a:t>
            </a:r>
            <a:endParaRPr lang="en-US" sz="3600" cap="none" dirty="0">
              <a:solidFill>
                <a:srgbClr val="B8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P:  PARAPHRASE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2686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accent2">
                    <a:lumMod val="50000"/>
                  </a:schemeClr>
                </a:solidFill>
              </a:rPr>
              <a:t>Put the poem into your own words</a:t>
            </a:r>
          </a:p>
          <a:p>
            <a:pPr marL="0" indent="0">
              <a:buNone/>
            </a:pPr>
            <a:r>
              <a:rPr lang="en-US" sz="3600" cap="none" dirty="0" smtClean="0">
                <a:solidFill>
                  <a:schemeClr val="accent2">
                    <a:lumMod val="50000"/>
                  </a:schemeClr>
                </a:solidFill>
              </a:rPr>
              <a:t>Timed exam: only the rough parts</a:t>
            </a:r>
            <a:endParaRPr lang="en-US" sz="36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CONNOTATIONS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2686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accent4">
                    <a:lumMod val="50000"/>
                  </a:schemeClr>
                </a:solidFill>
              </a:rPr>
              <a:t>Find some of the meaning </a:t>
            </a:r>
            <a:r>
              <a:rPr lang="en-US" sz="3600" cap="none" dirty="0">
                <a:solidFill>
                  <a:schemeClr val="accent4">
                    <a:lumMod val="50000"/>
                  </a:schemeClr>
                </a:solidFill>
              </a:rPr>
              <a:t>beyond the </a:t>
            </a:r>
            <a:r>
              <a:rPr lang="en-US" sz="3600" cap="none" dirty="0" smtClean="0">
                <a:solidFill>
                  <a:schemeClr val="accent4">
                    <a:lumMod val="50000"/>
                  </a:schemeClr>
                </a:solidFill>
              </a:rPr>
              <a:t>literal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cap="none" dirty="0" smtClean="0">
                <a:solidFill>
                  <a:schemeClr val="accent4">
                    <a:lumMod val="50000"/>
                  </a:schemeClr>
                </a:solidFill>
              </a:rPr>
              <a:t>Check the title, the last line, the first line</a:t>
            </a:r>
            <a:endParaRPr lang="en-US" sz="36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O:  ORGANIZATION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55238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What are the parts of the poem?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fixed form? (sonnet / sestina / villanelle…]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in stanzas?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let the punctuation guide you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follow the rhythm and rhyme</a:t>
            </a:r>
          </a:p>
        </p:txBody>
      </p:sp>
    </p:spTree>
    <p:extLst>
      <p:ext uri="{BB962C8B-B14F-4D97-AF65-F5344CB8AC3E}">
        <p14:creationId xmlns:p14="http://schemas.microsoft.com/office/powerpoint/2010/main" val="25015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65915"/>
            <a:ext cx="10394707" cy="44242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How does the poet organize the parts 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visually (on the page)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 by content (story/thought)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Clr>
                <a:srgbClr val="CC99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temporal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Clr>
                <a:srgbClr val="CC99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spatial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endParaRPr lang="en-US" sz="3400" cap="non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65915"/>
            <a:ext cx="10394707" cy="44242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Pay attention to the ‘unexpected’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breaks in the established rhythm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 breaks in the prevailing rhyme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6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cap="none" dirty="0" smtClean="0">
                <a:solidFill>
                  <a:schemeClr val="accent1">
                    <a:lumMod val="50000"/>
                  </a:schemeClr>
                </a:solidFill>
              </a:rPr>
              <a:t>words used with a sudden new sense</a:t>
            </a:r>
          </a:p>
        </p:txBody>
      </p:sp>
    </p:spTree>
    <p:extLst>
      <p:ext uri="{BB962C8B-B14F-4D97-AF65-F5344CB8AC3E}">
        <p14:creationId xmlns:p14="http://schemas.microsoft.com/office/powerpoint/2010/main" val="41780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ATTITUDE (TONE)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5523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cap="none" dirty="0" smtClean="0">
                <a:solidFill>
                  <a:schemeClr val="accent3">
                    <a:lumMod val="50000"/>
                  </a:schemeClr>
                </a:solidFill>
              </a:rPr>
              <a:t>What is the tone of: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3">
                    <a:lumMod val="50000"/>
                  </a:schemeClr>
                </a:solidFill>
              </a:rPr>
              <a:t>the speaker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 smtClean="0">
                <a:solidFill>
                  <a:schemeClr val="accent3">
                    <a:lumMod val="50000"/>
                  </a:schemeClr>
                </a:solidFill>
              </a:rPr>
              <a:t> the poet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Clr>
                <a:srgbClr val="CC990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cap="none" dirty="0" smtClean="0">
                <a:solidFill>
                  <a:schemeClr val="accent3">
                    <a:lumMod val="50000"/>
                  </a:schemeClr>
                </a:solidFill>
              </a:rPr>
              <a:t>(twofold)</a:t>
            </a:r>
            <a:endParaRPr lang="en-US" sz="3400" cap="none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S: 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 tone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setting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syntax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diction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speaker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400" cap="none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3400" cap="none" dirty="0" smtClean="0">
                <a:solidFill>
                  <a:schemeClr val="accent5">
                    <a:lumMod val="50000"/>
                  </a:schemeClr>
                </a:solidFill>
              </a:rPr>
              <a:t>orm (rhythm/rhyme)</a:t>
            </a:r>
            <a:endParaRPr lang="en-US" sz="3400" cap="none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103</TotalTime>
  <Words>218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Impact</vt:lpstr>
      <vt:lpstr>Rusticana LT Std Roman</vt:lpstr>
      <vt:lpstr>Wingdings</vt:lpstr>
      <vt:lpstr>Main Event</vt:lpstr>
      <vt:lpstr>TP-COAST</vt:lpstr>
      <vt:lpstr>T:  TITLE</vt:lpstr>
      <vt:lpstr>P:  PARAPHRASE</vt:lpstr>
      <vt:lpstr>C:  CONNOTATIONS</vt:lpstr>
      <vt:lpstr>O:  ORGANIZATION</vt:lpstr>
      <vt:lpstr>PowerPoint Presentation</vt:lpstr>
      <vt:lpstr>PowerPoint Presentation</vt:lpstr>
      <vt:lpstr>A:  ATTITUDE (TONE)</vt:lpstr>
      <vt:lpstr>S:  SHIFTS</vt:lpstr>
      <vt:lpstr>T:  THEME</vt:lpstr>
      <vt:lpstr>EHCOES ?</vt:lpstr>
      <vt:lpstr>Abilene ISD  ♦   Skip Nicholson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TP-COAST</dc:title>
  <dc:creator>Skip Nicholson</dc:creator>
  <cp:lastModifiedBy>Skip Nicholson</cp:lastModifiedBy>
  <cp:revision>12</cp:revision>
  <dcterms:created xsi:type="dcterms:W3CDTF">2014-04-04T18:14:51Z</dcterms:created>
  <dcterms:modified xsi:type="dcterms:W3CDTF">2015-04-10T04:46:45Z</dcterms:modified>
</cp:coreProperties>
</file>